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37" r:id="rId3"/>
    <p:sldId id="359" r:id="rId4"/>
    <p:sldId id="327" r:id="rId5"/>
    <p:sldId id="310" r:id="rId6"/>
    <p:sldId id="371" r:id="rId7"/>
    <p:sldId id="447"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448"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362"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438" r:id="rId56"/>
    <p:sldId id="434" r:id="rId57"/>
    <p:sldId id="344" r:id="rId58"/>
    <p:sldId id="275" r:id="rId59"/>
    <p:sldId id="257" r:id="rId60"/>
    <p:sldId id="288" r:id="rId61"/>
    <p:sldId id="289" r:id="rId62"/>
    <p:sldId id="356" r:id="rId63"/>
    <p:sldId id="313" r:id="rId64"/>
    <p:sldId id="314" r:id="rId65"/>
    <p:sldId id="316" r:id="rId66"/>
    <p:sldId id="317" r:id="rId67"/>
    <p:sldId id="320" r:id="rId68"/>
    <p:sldId id="272" r:id="rId69"/>
    <p:sldId id="273" r:id="rId70"/>
    <p:sldId id="279" r:id="rId71"/>
    <p:sldId id="281" r:id="rId72"/>
    <p:sldId id="278" r:id="rId73"/>
    <p:sldId id="419" r:id="rId74"/>
    <p:sldId id="274" r:id="rId75"/>
    <p:sldId id="290" r:id="rId76"/>
    <p:sldId id="277" r:id="rId77"/>
    <p:sldId id="420" r:id="rId78"/>
    <p:sldId id="282" r:id="rId79"/>
    <p:sldId id="298" r:id="rId80"/>
    <p:sldId id="293" r:id="rId81"/>
    <p:sldId id="297" r:id="rId82"/>
    <p:sldId id="296" r:id="rId83"/>
    <p:sldId id="295" r:id="rId84"/>
    <p:sldId id="421" r:id="rId85"/>
    <p:sldId id="335" r:id="rId86"/>
    <p:sldId id="439" r:id="rId87"/>
    <p:sldId id="334" r:id="rId88"/>
    <p:sldId id="302" r:id="rId89"/>
    <p:sldId id="440" r:id="rId90"/>
    <p:sldId id="431" r:id="rId91"/>
    <p:sldId id="424" r:id="rId92"/>
    <p:sldId id="443" r:id="rId93"/>
    <p:sldId id="441" r:id="rId94"/>
    <p:sldId id="435" r:id="rId95"/>
    <p:sldId id="358" r:id="rId96"/>
    <p:sldId id="294" r:id="rId97"/>
    <p:sldId id="307" r:id="rId98"/>
    <p:sldId id="425" r:id="rId99"/>
    <p:sldId id="426" r:id="rId100"/>
    <p:sldId id="357" r:id="rId101"/>
    <p:sldId id="270" r:id="rId102"/>
    <p:sldId id="427" r:id="rId103"/>
    <p:sldId id="428" r:id="rId104"/>
    <p:sldId id="445" r:id="rId105"/>
    <p:sldId id="4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2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2" autoAdjust="0"/>
    <p:restoredTop sz="74478" autoAdjust="0"/>
  </p:normalViewPr>
  <p:slideViewPr>
    <p:cSldViewPr snapToGrid="0">
      <p:cViewPr varScale="1">
        <p:scale>
          <a:sx n="81" d="100"/>
          <a:sy n="81" d="100"/>
        </p:scale>
        <p:origin x="1579" y="62"/>
      </p:cViewPr>
      <p:guideLst>
        <p:guide orient="horz" pos="459"/>
        <p:guide pos="526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95854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b="1" dirty="0"/>
          </a:p>
        </p:txBody>
      </p:sp>
    </p:spTree>
    <p:extLst>
      <p:ext uri="{BB962C8B-B14F-4D97-AF65-F5344CB8AC3E}">
        <p14:creationId xmlns:p14="http://schemas.microsoft.com/office/powerpoint/2010/main" val="315979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AU" altLang="en-US" dirty="0"/>
          </a:p>
        </p:txBody>
      </p:sp>
    </p:spTree>
    <p:extLst>
      <p:ext uri="{BB962C8B-B14F-4D97-AF65-F5344CB8AC3E}">
        <p14:creationId xmlns:p14="http://schemas.microsoft.com/office/powerpoint/2010/main" val="112110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b="1" i="1" dirty="0">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127577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42136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182792" y="6311900"/>
            <a:ext cx="2743200" cy="365125"/>
          </a:xfrm>
        </p:spPr>
        <p:txBody>
          <a:bodyPr/>
          <a:lstStyle>
            <a:lvl1pPr algn="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0.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hyperlink" Target="https://doi.org/10.1111/faf.12534" TargetMode="External"/><Relationship Id="rId9" Type="http://schemas.openxmlformats.org/officeDocument/2006/relationships/image" Target="../media/image53.png"/><Relationship Id="rId1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
        <p:nvSpPr>
          <p:cNvPr id="3" name="Slide Number Placeholder 2"/>
          <p:cNvSpPr>
            <a:spLocks noGrp="1"/>
          </p:cNvSpPr>
          <p:nvPr>
            <p:ph type="sldNum" sz="quarter" idx="12"/>
          </p:nvPr>
        </p:nvSpPr>
        <p:spPr/>
        <p:txBody>
          <a:bodyPr/>
          <a:lstStyle/>
          <a:p>
            <a:fld id="{EEDFA2F9-C25F-4A63-B46B-7B5C200A39D1}" type="slidenum">
              <a:rPr lang="en-CA" smtClean="0"/>
              <a:t>10</a:t>
            </a:fld>
            <a:endParaRPr lang="en-CA"/>
          </a:p>
        </p:txBody>
      </p:sp>
    </p:spTree>
    <p:extLst>
      <p:ext uri="{BB962C8B-B14F-4D97-AF65-F5344CB8AC3E}">
        <p14:creationId xmlns:p14="http://schemas.microsoft.com/office/powerpoint/2010/main" val="458937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100</a:t>
            </a:fld>
            <a:endParaRPr lang="en-CA"/>
          </a:p>
        </p:txBody>
      </p:sp>
    </p:spTree>
    <p:extLst>
      <p:ext uri="{BB962C8B-B14F-4D97-AF65-F5344CB8AC3E}">
        <p14:creationId xmlns:p14="http://schemas.microsoft.com/office/powerpoint/2010/main" val="2880494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101</a:t>
            </a:fld>
            <a:endParaRPr lang="en-CA"/>
          </a:p>
        </p:txBody>
      </p:sp>
    </p:spTree>
    <p:extLst>
      <p:ext uri="{BB962C8B-B14F-4D97-AF65-F5344CB8AC3E}">
        <p14:creationId xmlns:p14="http://schemas.microsoft.com/office/powerpoint/2010/main" val="2288388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102</a:t>
            </a:fld>
            <a:endParaRPr lang="en-CA"/>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
        <p:nvSpPr>
          <p:cNvPr id="2" name="Slide Number Placeholder 1"/>
          <p:cNvSpPr>
            <a:spLocks noGrp="1"/>
          </p:cNvSpPr>
          <p:nvPr>
            <p:ph type="sldNum" sz="quarter" idx="12"/>
          </p:nvPr>
        </p:nvSpPr>
        <p:spPr/>
        <p:txBody>
          <a:bodyPr/>
          <a:lstStyle/>
          <a:p>
            <a:fld id="{EEDFA2F9-C25F-4A63-B46B-7B5C200A39D1}" type="slidenum">
              <a:rPr lang="en-CA" smtClean="0"/>
              <a:t>103</a:t>
            </a:fld>
            <a:endParaRPr lang="en-CA"/>
          </a:p>
        </p:txBody>
      </p:sp>
    </p:spTree>
    <p:extLst>
      <p:ext uri="{BB962C8B-B14F-4D97-AF65-F5344CB8AC3E}">
        <p14:creationId xmlns:p14="http://schemas.microsoft.com/office/powerpoint/2010/main" val="2750679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p>
        </p:txBody>
      </p:sp>
      <p:sp>
        <p:nvSpPr>
          <p:cNvPr id="3" name="Content Placeholder 2"/>
          <p:cNvSpPr>
            <a:spLocks noGrp="1"/>
          </p:cNvSpPr>
          <p:nvPr>
            <p:ph idx="1"/>
          </p:nvPr>
        </p:nvSpPr>
        <p:spPr/>
        <p:txBody>
          <a:bodyPr>
            <a:normAutofit/>
          </a:bodyPr>
          <a:lstStyle/>
          <a:p>
            <a:r>
              <a:rPr lang="en-US" sz="3200" dirty="0"/>
              <a:t>A </a:t>
            </a:r>
            <a:r>
              <a:rPr lang="en-US" sz="3200" i="1" dirty="0"/>
              <a:t>quick</a:t>
            </a:r>
            <a:r>
              <a:rPr lang="en-US" sz="3200" dirty="0"/>
              <a:t> look at:</a:t>
            </a:r>
          </a:p>
          <a:p>
            <a:pPr lvl="1"/>
            <a:r>
              <a:rPr lang="en-US" sz="2800" dirty="0"/>
              <a:t>Time-varying reference points</a:t>
            </a:r>
          </a:p>
          <a:p>
            <a:pPr lvl="1"/>
            <a:r>
              <a:rPr lang="en-US" sz="2800" dirty="0"/>
              <a:t>Approaches for data-limited stocks</a:t>
            </a:r>
          </a:p>
          <a:p>
            <a:pPr lvl="1"/>
            <a:r>
              <a:rPr lang="en-US" sz="2800" dirty="0"/>
              <a:t>Multiple model approaches</a:t>
            </a:r>
          </a:p>
          <a:p>
            <a:r>
              <a:rPr lang="en-US" sz="3200" dirty="0"/>
              <a:t>Discussion of the exercises and general discussion</a:t>
            </a:r>
          </a:p>
          <a:p>
            <a:endParaRPr lang="en-US" sz="3200" dirty="0"/>
          </a:p>
        </p:txBody>
      </p:sp>
      <p:sp>
        <p:nvSpPr>
          <p:cNvPr id="4" name="Slide Number Placeholder 3"/>
          <p:cNvSpPr>
            <a:spLocks noGrp="1"/>
          </p:cNvSpPr>
          <p:nvPr>
            <p:ph type="sldNum" sz="quarter" idx="12"/>
          </p:nvPr>
        </p:nvSpPr>
        <p:spPr/>
        <p:txBody>
          <a:bodyPr/>
          <a:lstStyle/>
          <a:p>
            <a:fld id="{EEDFA2F9-C25F-4A63-B46B-7B5C200A39D1}" type="slidenum">
              <a:rPr lang="en-CA" smtClean="0"/>
              <a:t>104</a:t>
            </a:fld>
            <a:endParaRPr lang="en-CA"/>
          </a:p>
        </p:txBody>
      </p:sp>
    </p:spTree>
    <p:extLst>
      <p:ext uri="{BB962C8B-B14F-4D97-AF65-F5344CB8AC3E}">
        <p14:creationId xmlns:p14="http://schemas.microsoft.com/office/powerpoint/2010/main" val="2238338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a:t>Run through exercises 1-4 on your own</a:t>
            </a:r>
          </a:p>
          <a:p>
            <a:r>
              <a:rPr lang="en-US" dirty="0"/>
              <a:t>We will send you the code and today’s </a:t>
            </a:r>
            <a:r>
              <a:rPr lang="en-US" dirty="0" err="1"/>
              <a:t>ppt</a:t>
            </a:r>
            <a:r>
              <a:rPr lang="en-US" dirty="0"/>
              <a:t> or you can get it from </a:t>
            </a:r>
            <a:r>
              <a:rPr lang="en-US" dirty="0">
                <a:hlinkClick r:id="rId2"/>
              </a:rPr>
              <a:t>https://github.com/TESA-workshops/Ref-Pt-101</a:t>
            </a:r>
            <a:endParaRPr lang="en-US" dirty="0"/>
          </a:p>
          <a:p>
            <a:r>
              <a:rPr lang="en-US" dirty="0"/>
              <a:t>If you would like to use GitHub but are not a member of the TESA-workshops repository, please send Robyn your GitHub user name</a:t>
            </a:r>
          </a:p>
        </p:txBody>
      </p:sp>
      <p:sp>
        <p:nvSpPr>
          <p:cNvPr id="2" name="Slide Number Placeholder 1"/>
          <p:cNvSpPr>
            <a:spLocks noGrp="1"/>
          </p:cNvSpPr>
          <p:nvPr>
            <p:ph type="sldNum" sz="quarter" idx="12"/>
          </p:nvPr>
        </p:nvSpPr>
        <p:spPr/>
        <p:txBody>
          <a:bodyPr/>
          <a:lstStyle/>
          <a:p>
            <a:fld id="{EEDFA2F9-C25F-4A63-B46B-7B5C200A39D1}" type="slidenum">
              <a:rPr lang="en-CA" smtClean="0"/>
              <a:t>105</a:t>
            </a:fld>
            <a:endParaRPr lang="en-CA"/>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11</a:t>
            </a:fld>
            <a:endParaRPr lang="en-CA"/>
          </a:p>
        </p:txBody>
      </p:sp>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12</a:t>
            </a:fld>
            <a:endParaRPr lang="en-CA"/>
          </a:p>
        </p:txBody>
      </p:sp>
    </p:spTree>
    <p:extLst>
      <p:ext uri="{BB962C8B-B14F-4D97-AF65-F5344CB8AC3E}">
        <p14:creationId xmlns:p14="http://schemas.microsoft.com/office/powerpoint/2010/main" val="101204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
        <p:nvSpPr>
          <p:cNvPr id="6" name="Slide Number Placeholder 5"/>
          <p:cNvSpPr>
            <a:spLocks noGrp="1"/>
          </p:cNvSpPr>
          <p:nvPr>
            <p:ph type="sldNum" sz="quarter" idx="12"/>
          </p:nvPr>
        </p:nvSpPr>
        <p:spPr/>
        <p:txBody>
          <a:bodyPr/>
          <a:lstStyle/>
          <a:p>
            <a:fld id="{EEDFA2F9-C25F-4A63-B46B-7B5C200A39D1}" type="slidenum">
              <a:rPr lang="en-CA" smtClean="0"/>
              <a:t>13</a:t>
            </a:fld>
            <a:endParaRPr lang="en-CA"/>
          </a:p>
        </p:txBody>
      </p:sp>
    </p:spTree>
    <p:extLst>
      <p:ext uri="{BB962C8B-B14F-4D97-AF65-F5344CB8AC3E}">
        <p14:creationId xmlns:p14="http://schemas.microsoft.com/office/powerpoint/2010/main" val="32958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14</a:t>
            </a:fld>
            <a:endParaRPr lang="en-CA"/>
          </a:p>
        </p:txBody>
      </p:sp>
    </p:spTree>
    <p:extLst>
      <p:ext uri="{BB962C8B-B14F-4D97-AF65-F5344CB8AC3E}">
        <p14:creationId xmlns:p14="http://schemas.microsoft.com/office/powerpoint/2010/main" val="1871860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15</a:t>
            </a:fld>
            <a:endParaRPr lang="en-CA"/>
          </a:p>
        </p:txBody>
      </p:sp>
    </p:spTree>
    <p:extLst>
      <p:ext uri="{BB962C8B-B14F-4D97-AF65-F5344CB8AC3E}">
        <p14:creationId xmlns:p14="http://schemas.microsoft.com/office/powerpoint/2010/main" val="400741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16</a:t>
            </a:fld>
            <a:endParaRPr lang="en-CA"/>
          </a:p>
        </p:txBody>
      </p:sp>
    </p:spTree>
    <p:extLst>
      <p:ext uri="{BB962C8B-B14F-4D97-AF65-F5344CB8AC3E}">
        <p14:creationId xmlns:p14="http://schemas.microsoft.com/office/powerpoint/2010/main" val="83072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r>
                  <a:rPr lang="en-US" dirty="0"/>
                  <a:t>Other metrics that represent the reproductive capacity (e.g., total egg production) of the stock may be used</a:t>
                </a:r>
              </a:p>
              <a:p>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17</a:t>
            </a:fld>
            <a:endParaRPr lang="en-CA"/>
          </a:p>
        </p:txBody>
      </p:sp>
    </p:spTree>
    <p:extLst>
      <p:ext uri="{BB962C8B-B14F-4D97-AF65-F5344CB8AC3E}">
        <p14:creationId xmlns:p14="http://schemas.microsoft.com/office/powerpoint/2010/main" val="92009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18</a:t>
            </a:fld>
            <a:endParaRPr lang="en-CA"/>
          </a:p>
        </p:txBody>
      </p:sp>
    </p:spTree>
    <p:extLst>
      <p:ext uri="{BB962C8B-B14F-4D97-AF65-F5344CB8AC3E}">
        <p14:creationId xmlns:p14="http://schemas.microsoft.com/office/powerpoint/2010/main" val="108519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3785652"/>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3785652"/>
              </a:xfrm>
              <a:prstGeom prst="rect">
                <a:avLst/>
              </a:prstGeom>
              <a:blipFill>
                <a:blip r:embed="rId3"/>
                <a:stretch>
                  <a:fillRect l="-2093" t="-1124" r="-3288" b="-2568"/>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19</a:t>
            </a:fld>
            <a:endParaRPr lang="en-CA" dirty="0"/>
          </a:p>
        </p:txBody>
      </p:sp>
    </p:spTree>
    <p:extLst>
      <p:ext uri="{BB962C8B-B14F-4D97-AF65-F5344CB8AC3E}">
        <p14:creationId xmlns:p14="http://schemas.microsoft.com/office/powerpoint/2010/main" val="114990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
        <p:nvSpPr>
          <p:cNvPr id="10" name="Slide Number Placeholder 9"/>
          <p:cNvSpPr>
            <a:spLocks noGrp="1"/>
          </p:cNvSpPr>
          <p:nvPr>
            <p:ph type="sldNum" sz="quarter" idx="12"/>
          </p:nvPr>
        </p:nvSpPr>
        <p:spPr/>
        <p:txBody>
          <a:bodyPr/>
          <a:lstStyle/>
          <a:p>
            <a:fld id="{EEDFA2F9-C25F-4A63-B46B-7B5C200A39D1}" type="slidenum">
              <a:rPr lang="en-CA" smtClean="0"/>
              <a:t>20</a:t>
            </a:fld>
            <a:endParaRPr lang="en-CA"/>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
        <p:nvSpPr>
          <p:cNvPr id="3" name="Slide Number Placeholder 2"/>
          <p:cNvSpPr>
            <a:spLocks noGrp="1"/>
          </p:cNvSpPr>
          <p:nvPr>
            <p:ph type="sldNum" sz="quarter" idx="12"/>
          </p:nvPr>
        </p:nvSpPr>
        <p:spPr/>
        <p:txBody>
          <a:bodyPr/>
          <a:lstStyle/>
          <a:p>
            <a:fld id="{EEDFA2F9-C25F-4A63-B46B-7B5C200A39D1}" type="slidenum">
              <a:rPr lang="en-CA" smtClean="0"/>
              <a:t>21</a:t>
            </a:fld>
            <a:endParaRPr lang="en-CA"/>
          </a:p>
        </p:txBody>
      </p:sp>
    </p:spTree>
    <p:extLst>
      <p:ext uri="{BB962C8B-B14F-4D97-AF65-F5344CB8AC3E}">
        <p14:creationId xmlns:p14="http://schemas.microsoft.com/office/powerpoint/2010/main" val="107926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will explore this when we go through</a:t>
            </a:r>
            <a:br>
              <a:rPr lang="en-US" dirty="0">
                <a:solidFill>
                  <a:schemeClr val="tx2">
                    <a:lumMod val="75000"/>
                  </a:schemeClr>
                </a:solidFill>
              </a:rPr>
            </a:br>
            <a:r>
              <a:rPr lang="en-US" dirty="0">
                <a:solidFill>
                  <a:schemeClr val="tx2">
                    <a:lumMod val="75000"/>
                  </a:schemeClr>
                </a:solidFill>
              </a:rPr>
              <a:t>Exercise 1 today</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22</a:t>
            </a:fld>
            <a:endParaRPr lang="en-CA"/>
          </a:p>
        </p:txBody>
      </p:sp>
    </p:spTree>
    <p:extLst>
      <p:ext uri="{BB962C8B-B14F-4D97-AF65-F5344CB8AC3E}">
        <p14:creationId xmlns:p14="http://schemas.microsoft.com/office/powerpoint/2010/main" val="422739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758" t="-1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23</a:t>
            </a:fld>
            <a:endParaRPr lang="en-CA"/>
          </a:p>
        </p:txBody>
      </p:sp>
      <p:pic>
        <p:nvPicPr>
          <p:cNvPr id="5" name="Picture 4"/>
          <p:cNvPicPr>
            <a:picLocks noChangeAspect="1"/>
          </p:cNvPicPr>
          <p:nvPr/>
        </p:nvPicPr>
        <p:blipFill>
          <a:blip r:embed="rId3"/>
          <a:stretch>
            <a:fillRect/>
          </a:stretch>
        </p:blipFill>
        <p:spPr>
          <a:xfrm>
            <a:off x="2735947" y="3971664"/>
            <a:ext cx="3734126" cy="2689231"/>
          </a:xfrm>
          <a:prstGeom prst="rect">
            <a:avLst/>
          </a:prstGeom>
        </p:spPr>
      </p:pic>
      <p:sp>
        <p:nvSpPr>
          <p:cNvPr id="6" name="TextBox 5"/>
          <p:cNvSpPr txBox="1"/>
          <p:nvPr/>
        </p:nvSpPr>
        <p:spPr>
          <a:xfrm>
            <a:off x="7266709" y="3955534"/>
            <a:ext cx="3401291" cy="923330"/>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0</a:t>
            </a:r>
            <a:r>
              <a:rPr lang="en-US" dirty="0">
                <a:solidFill>
                  <a:schemeClr val="accent1">
                    <a:lumMod val="50000"/>
                  </a:schemeClr>
                </a:solidFill>
              </a:rPr>
              <a:t> = the state the stock will return to long-term with no fishing and steady state conditions</a:t>
            </a:r>
          </a:p>
        </p:txBody>
      </p:sp>
      <p:sp>
        <p:nvSpPr>
          <p:cNvPr id="7" name="TextBox 6"/>
          <p:cNvSpPr txBox="1"/>
          <p:nvPr/>
        </p:nvSpPr>
        <p:spPr>
          <a:xfrm>
            <a:off x="7266709" y="4995217"/>
            <a:ext cx="3401291" cy="1200329"/>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MSY</a:t>
            </a:r>
            <a:r>
              <a:rPr lang="en-US" dirty="0">
                <a:solidFill>
                  <a:schemeClr val="accent1">
                    <a:lumMod val="50000"/>
                  </a:schemeClr>
                </a:solidFill>
              </a:rPr>
              <a:t> = the state the stock will reach in the long-term under a harvest rate of U</a:t>
            </a:r>
            <a:r>
              <a:rPr lang="en-US" baseline="-25000" dirty="0">
                <a:solidFill>
                  <a:schemeClr val="accent1">
                    <a:lumMod val="50000"/>
                  </a:schemeClr>
                </a:solidFill>
              </a:rPr>
              <a:t>MSY</a:t>
            </a:r>
            <a:r>
              <a:rPr lang="en-US" dirty="0">
                <a:solidFill>
                  <a:schemeClr val="accent1">
                    <a:lumMod val="50000"/>
                  </a:schemeClr>
                </a:solidFill>
              </a:rPr>
              <a:t> and steady state conditions</a:t>
            </a:r>
          </a:p>
        </p:txBody>
      </p:sp>
      <p:cxnSp>
        <p:nvCxnSpPr>
          <p:cNvPr id="10" name="Straight Arrow Connector 9"/>
          <p:cNvCxnSpPr/>
          <p:nvPr/>
        </p:nvCxnSpPr>
        <p:spPr>
          <a:xfrm flipH="1" flipV="1">
            <a:off x="5749636" y="4287982"/>
            <a:ext cx="1517074" cy="160992"/>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flipV="1">
            <a:off x="5701145" y="5292436"/>
            <a:ext cx="1565564" cy="30294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p:sp>
        <p:nvSpPr>
          <p:cNvPr id="3" name="Content Placeholder 2"/>
          <p:cNvSpPr>
            <a:spLocks noGrp="1"/>
          </p:cNvSpPr>
          <p:nvPr>
            <p:ph idx="1"/>
          </p:nvPr>
        </p:nvSpPr>
        <p:spPr>
          <a:xfrm>
            <a:off x="838200" y="1538965"/>
            <a:ext cx="11256818" cy="5121930"/>
          </a:xfrm>
        </p:spPr>
        <p:txBody>
          <a:bodyPr>
            <a:noAutofit/>
          </a:bodyPr>
          <a:lstStyle/>
          <a:p>
            <a:r>
              <a:rPr lang="en-CA" u="sng" dirty="0"/>
              <a:t>Reality:</a:t>
            </a:r>
          </a:p>
          <a:p>
            <a:r>
              <a:rPr lang="en-CA" sz="2400" dirty="0"/>
              <a:t>There is annual variability “noise” (e.g., variable recruitment, mortality, growth) and reference points are best thought of as an average rather than deterministic state. </a:t>
            </a:r>
          </a:p>
          <a:p>
            <a:r>
              <a:rPr lang="en-CA" sz="2400" dirty="0"/>
              <a:t>When fluctuating around some average value, this variability is routinely accounted for in stock assessments.</a:t>
            </a:r>
            <a:endParaRPr lang="en-US" sz="2400" dirty="0"/>
          </a:p>
          <a:p>
            <a:r>
              <a:rPr lang="en-US" sz="2400" dirty="0"/>
              <a:t>However, effects of time-varying processes (</a:t>
            </a:r>
            <a:r>
              <a:rPr lang="en-US" sz="2400" u="sng" dirty="0"/>
              <a:t>trends, regime shifts</a:t>
            </a:r>
            <a:r>
              <a:rPr lang="en-US" sz="2400" dirty="0"/>
              <a:t>) under climate and ecosystem change represents one of the biggest challenges for stock assessment and estimating reference points</a:t>
            </a:r>
          </a:p>
          <a:p>
            <a:r>
              <a:rPr lang="en-US" sz="2400" dirty="0"/>
              <a:t>We’ll talk a bit about this next week, but today we’ll focus on equilibrium reference points as a tool for understanding the effects of fishing on fish populations</a:t>
            </a:r>
          </a:p>
        </p:txBody>
      </p:sp>
      <p:sp>
        <p:nvSpPr>
          <p:cNvPr id="4" name="Slide Number Placeholder 3"/>
          <p:cNvSpPr>
            <a:spLocks noGrp="1"/>
          </p:cNvSpPr>
          <p:nvPr>
            <p:ph type="sldNum" sz="quarter" idx="12"/>
          </p:nvPr>
        </p:nvSpPr>
        <p:spPr/>
        <p:txBody>
          <a:bodyPr/>
          <a:lstStyle/>
          <a:p>
            <a:fld id="{EEDFA2F9-C25F-4A63-B46B-7B5C200A39D1}" type="slidenum">
              <a:rPr lang="en-CA" smtClean="0"/>
              <a:t>24</a:t>
            </a:fld>
            <a:endParaRPr lang="en-CA"/>
          </a:p>
        </p:txBody>
      </p:sp>
    </p:spTree>
    <p:extLst>
      <p:ext uri="{BB962C8B-B14F-4D97-AF65-F5344CB8AC3E}">
        <p14:creationId xmlns:p14="http://schemas.microsoft.com/office/powerpoint/2010/main" val="8069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
        <p:nvSpPr>
          <p:cNvPr id="3" name="Slide Number Placeholder 2"/>
          <p:cNvSpPr>
            <a:spLocks noGrp="1"/>
          </p:cNvSpPr>
          <p:nvPr>
            <p:ph type="sldNum" sz="quarter" idx="12"/>
          </p:nvPr>
        </p:nvSpPr>
        <p:spPr/>
        <p:txBody>
          <a:bodyPr/>
          <a:lstStyle/>
          <a:p>
            <a:fld id="{EEDFA2F9-C25F-4A63-B46B-7B5C200A39D1}" type="slidenum">
              <a:rPr lang="en-CA" smtClean="0"/>
              <a:t>25</a:t>
            </a:fld>
            <a:endParaRPr lang="en-CA"/>
          </a:p>
        </p:txBody>
      </p:sp>
    </p:spTree>
    <p:extLst>
      <p:ext uri="{BB962C8B-B14F-4D97-AF65-F5344CB8AC3E}">
        <p14:creationId xmlns:p14="http://schemas.microsoft.com/office/powerpoint/2010/main" val="1477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26</a:t>
            </a:fld>
            <a:endParaRPr lang="en-CA"/>
          </a:p>
        </p:txBody>
      </p:sp>
    </p:spTree>
    <p:extLst>
      <p:ext uri="{BB962C8B-B14F-4D97-AF65-F5344CB8AC3E}">
        <p14:creationId xmlns:p14="http://schemas.microsoft.com/office/powerpoint/2010/main" val="182151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9" y="6176963"/>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
        <p:nvSpPr>
          <p:cNvPr id="4" name="Slide Number Placeholder 3"/>
          <p:cNvSpPr>
            <a:spLocks noGrp="1"/>
          </p:cNvSpPr>
          <p:nvPr>
            <p:ph type="sldNum" sz="quarter" idx="12"/>
          </p:nvPr>
        </p:nvSpPr>
        <p:spPr/>
        <p:txBody>
          <a:bodyPr/>
          <a:lstStyle/>
          <a:p>
            <a:fld id="{EEDFA2F9-C25F-4A63-B46B-7B5C200A39D1}" type="slidenum">
              <a:rPr lang="en-CA" smtClean="0"/>
              <a:t>27</a:t>
            </a:fld>
            <a:endParaRPr lang="en-CA"/>
          </a:p>
        </p:txBody>
      </p:sp>
    </p:spTree>
    <p:extLst>
      <p:ext uri="{BB962C8B-B14F-4D97-AF65-F5344CB8AC3E}">
        <p14:creationId xmlns:p14="http://schemas.microsoft.com/office/powerpoint/2010/main" val="396080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25528" y="470864"/>
            <a:ext cx="441025" cy="2787464"/>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44940" y="1059309"/>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44940" y="1059309"/>
                <a:ext cx="1199627" cy="584775"/>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28</a:t>
            </a:fld>
            <a:endParaRPr lang="en-CA"/>
          </a:p>
        </p:txBody>
      </p:sp>
    </p:spTree>
    <p:extLst>
      <p:ext uri="{BB962C8B-B14F-4D97-AF65-F5344CB8AC3E}">
        <p14:creationId xmlns:p14="http://schemas.microsoft.com/office/powerpoint/2010/main" val="390033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increased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
        <p:nvSpPr>
          <p:cNvPr id="4" name="Slide Number Placeholder 3"/>
          <p:cNvSpPr>
            <a:spLocks noGrp="1"/>
          </p:cNvSpPr>
          <p:nvPr>
            <p:ph type="sldNum" sz="quarter" idx="12"/>
          </p:nvPr>
        </p:nvSpPr>
        <p:spPr/>
        <p:txBody>
          <a:bodyPr/>
          <a:lstStyle/>
          <a:p>
            <a:fld id="{EEDFA2F9-C25F-4A63-B46B-7B5C200A39D1}" type="slidenum">
              <a:rPr lang="en-CA" smtClean="0"/>
              <a:t>29</a:t>
            </a:fld>
            <a:endParaRPr lang="en-CA"/>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DFA2F9-C25F-4A63-B46B-7B5C200A39D1}" type="slidenum">
              <a:rPr lang="en-CA" smtClean="0"/>
              <a:t>30</a:t>
            </a:fld>
            <a:endParaRPr lang="en-CA"/>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31</a:t>
            </a:fld>
            <a:endParaRPr lang="en-CA"/>
          </a:p>
        </p:txBody>
      </p: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
        <p:nvSpPr>
          <p:cNvPr id="4" name="Slide Number Placeholder 3"/>
          <p:cNvSpPr>
            <a:spLocks noGrp="1"/>
          </p:cNvSpPr>
          <p:nvPr>
            <p:ph type="sldNum" sz="quarter" idx="12"/>
          </p:nvPr>
        </p:nvSpPr>
        <p:spPr/>
        <p:txBody>
          <a:bodyPr/>
          <a:lstStyle/>
          <a:p>
            <a:fld id="{EEDFA2F9-C25F-4A63-B46B-7B5C200A39D1}" type="slidenum">
              <a:rPr lang="en-CA" smtClean="0"/>
              <a:t>32</a:t>
            </a:fld>
            <a:endParaRPr lang="en-CA"/>
          </a:p>
        </p:txBody>
      </p:sp>
    </p:spTree>
    <p:extLst>
      <p:ext uri="{BB962C8B-B14F-4D97-AF65-F5344CB8AC3E}">
        <p14:creationId xmlns:p14="http://schemas.microsoft.com/office/powerpoint/2010/main" val="165102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33</a:t>
            </a:fld>
            <a:endParaRPr lang="en-CA"/>
          </a:p>
        </p:txBody>
      </p:sp>
    </p:spTree>
    <p:extLst>
      <p:ext uri="{BB962C8B-B14F-4D97-AF65-F5344CB8AC3E}">
        <p14:creationId xmlns:p14="http://schemas.microsoft.com/office/powerpoint/2010/main" val="10260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
        <p:nvSpPr>
          <p:cNvPr id="3" name="Slide Number Placeholder 2"/>
          <p:cNvSpPr>
            <a:spLocks noGrp="1"/>
          </p:cNvSpPr>
          <p:nvPr>
            <p:ph type="sldNum" sz="quarter" idx="12"/>
          </p:nvPr>
        </p:nvSpPr>
        <p:spPr/>
        <p:txBody>
          <a:bodyPr/>
          <a:lstStyle/>
          <a:p>
            <a:fld id="{EEDFA2F9-C25F-4A63-B46B-7B5C200A39D1}" type="slidenum">
              <a:rPr lang="en-CA" smtClean="0"/>
              <a:t>34</a:t>
            </a:fld>
            <a:endParaRPr lang="en-CA"/>
          </a:p>
        </p:txBody>
      </p:sp>
    </p:spTree>
    <p:extLst>
      <p:ext uri="{BB962C8B-B14F-4D97-AF65-F5344CB8AC3E}">
        <p14:creationId xmlns:p14="http://schemas.microsoft.com/office/powerpoint/2010/main" val="3897903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35</a:t>
            </a:fld>
            <a:endParaRPr lang="en-CA"/>
          </a:p>
        </p:txBody>
      </p:sp>
    </p:spTree>
    <p:extLst>
      <p:ext uri="{BB962C8B-B14F-4D97-AF65-F5344CB8AC3E}">
        <p14:creationId xmlns:p14="http://schemas.microsoft.com/office/powerpoint/2010/main" val="1299966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37301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37</a:t>
            </a:fld>
            <a:endParaRPr lang="en-CA"/>
          </a:p>
        </p:txBody>
      </p:sp>
    </p:spTree>
    <p:extLst>
      <p:ext uri="{BB962C8B-B14F-4D97-AF65-F5344CB8AC3E}">
        <p14:creationId xmlns:p14="http://schemas.microsoft.com/office/powerpoint/2010/main" val="2915723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38</a:t>
            </a:fld>
            <a:endParaRPr lang="en-CA"/>
          </a:p>
        </p:txBody>
      </p:sp>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39</a:t>
            </a:fld>
            <a:endParaRPr lang="en-CA"/>
          </a:p>
        </p:txBody>
      </p:sp>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p:txBody>
      </p:sp>
      <p:sp>
        <p:nvSpPr>
          <p:cNvPr id="4" name="Rectangle 3"/>
          <p:cNvSpPr/>
          <p:nvPr/>
        </p:nvSpPr>
        <p:spPr>
          <a:xfrm>
            <a:off x="1046285" y="2268415"/>
            <a:ext cx="10726615" cy="123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46284" y="3508131"/>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4448908" y="5352519"/>
            <a:ext cx="3780692" cy="954107"/>
          </a:xfrm>
          <a:prstGeom prst="rect">
            <a:avLst/>
          </a:prstGeom>
          <a:noFill/>
        </p:spPr>
        <p:txBody>
          <a:bodyPr wrap="square" rtlCol="0">
            <a:spAutoFit/>
          </a:bodyPr>
          <a:lstStyle/>
          <a:p>
            <a:r>
              <a:rPr lang="en-US" sz="2800" dirty="0">
                <a:solidFill>
                  <a:srgbClr val="FF0000"/>
                </a:solidFill>
              </a:rPr>
              <a:t>This week</a:t>
            </a:r>
          </a:p>
          <a:p>
            <a:r>
              <a:rPr lang="en-US" sz="2800" dirty="0">
                <a:solidFill>
                  <a:srgbClr val="0000FF"/>
                </a:solidFill>
              </a:rPr>
              <a:t>Next week</a:t>
            </a:r>
          </a:p>
        </p:txBody>
      </p:sp>
      <p:sp>
        <p:nvSpPr>
          <p:cNvPr id="7" name="Slide Number Placeholder 6"/>
          <p:cNvSpPr>
            <a:spLocks noGrp="1"/>
          </p:cNvSpPr>
          <p:nvPr>
            <p:ph type="sldNum" sz="quarter" idx="12"/>
          </p:nvPr>
        </p:nvSpPr>
        <p:spPr/>
        <p:txBody>
          <a:bodyPr/>
          <a:lstStyle/>
          <a:p>
            <a:fld id="{EEDFA2F9-C25F-4A63-B46B-7B5C200A39D1}" type="slidenum">
              <a:rPr lang="en-CA" smtClean="0"/>
              <a:t>4</a:t>
            </a:fld>
            <a:endParaRPr lang="en-CA" dirty="0"/>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734290" y="1430014"/>
                <a:ext cx="11038815" cy="5033377"/>
              </a:xfrm>
            </p:spPr>
            <p:txBody>
              <a:bodyPr>
                <a:normAutofit/>
              </a:bodyPr>
              <a:lstStyle/>
              <a:p>
                <a:pPr marL="0" indent="0">
                  <a:buNone/>
                </a:pPr>
                <a14:m>
                  <m:oMath xmlns:m="http://schemas.openxmlformats.org/officeDocument/2006/math">
                    <m:sSub>
                      <m:sSub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32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32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32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sz="40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4000" i="1">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t> </a:t>
                </a:r>
                <a14:m>
                  <m:oMath xmlns:m="http://schemas.openxmlformats.org/officeDocument/2006/math">
                    <m:r>
                      <a:rPr lang="en-US" sz="4000"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sz="4000"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sz="4000" dirty="0"/>
                  <a:t> </a:t>
                </a:r>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734290" y="1430014"/>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40</a:t>
            </a:fld>
            <a:endParaRPr lang="en-CA"/>
          </a:p>
        </p:txBody>
      </p:sp>
      <p:sp>
        <p:nvSpPr>
          <p:cNvPr id="11" name="TextBox 10"/>
          <p:cNvSpPr txBox="1"/>
          <p:nvPr/>
        </p:nvSpPr>
        <p:spPr>
          <a:xfrm>
            <a:off x="146436" y="5753695"/>
            <a:ext cx="6998974" cy="923330"/>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41</a:t>
            </a:fld>
            <a:endParaRPr lang="en-CA"/>
          </a:p>
        </p:txBody>
      </p:sp>
    </p:spTree>
    <p:extLst>
      <p:ext uri="{BB962C8B-B14F-4D97-AF65-F5344CB8AC3E}">
        <p14:creationId xmlns:p14="http://schemas.microsoft.com/office/powerpoint/2010/main" val="413430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
        <p:nvSpPr>
          <p:cNvPr id="5" name="Slide Number Placeholder 4"/>
          <p:cNvSpPr>
            <a:spLocks noGrp="1"/>
          </p:cNvSpPr>
          <p:nvPr>
            <p:ph type="sldNum" sz="quarter" idx="12"/>
          </p:nvPr>
        </p:nvSpPr>
        <p:spPr/>
        <p:txBody>
          <a:bodyPr/>
          <a:lstStyle/>
          <a:p>
            <a:fld id="{EEDFA2F9-C25F-4A63-B46B-7B5C200A39D1}" type="slidenum">
              <a:rPr lang="en-CA" smtClean="0"/>
              <a:t>42</a:t>
            </a:fld>
            <a:endParaRPr lang="en-CA"/>
          </a:p>
        </p:txBody>
      </p:sp>
    </p:spTree>
    <p:extLst>
      <p:ext uri="{BB962C8B-B14F-4D97-AF65-F5344CB8AC3E}">
        <p14:creationId xmlns:p14="http://schemas.microsoft.com/office/powerpoint/2010/main" val="298918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
        <p:nvSpPr>
          <p:cNvPr id="3" name="Slide Number Placeholder 2"/>
          <p:cNvSpPr>
            <a:spLocks noGrp="1"/>
          </p:cNvSpPr>
          <p:nvPr>
            <p:ph type="sldNum" sz="quarter" idx="12"/>
          </p:nvPr>
        </p:nvSpPr>
        <p:spPr/>
        <p:txBody>
          <a:bodyPr/>
          <a:lstStyle/>
          <a:p>
            <a:fld id="{EEDFA2F9-C25F-4A63-B46B-7B5C200A39D1}" type="slidenum">
              <a:rPr lang="en-CA" smtClean="0"/>
              <a:t>43</a:t>
            </a:fld>
            <a:endParaRPr lang="en-CA"/>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733292"/>
                <a:ext cx="10515600" cy="4351338"/>
              </a:xfrm>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733292"/>
                <a:ext cx="10515600" cy="4351338"/>
              </a:xfrm>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38545" y="5253633"/>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38545" y="5253633"/>
                <a:ext cx="7644978" cy="830997"/>
              </a:xfrm>
              <a:prstGeom prst="rect">
                <a:avLst/>
              </a:prstGeom>
              <a:blipFill>
                <a:blip r:embed="rId3"/>
                <a:stretch>
                  <a:fillRect l="-1276" t="-5882" r="-159" b="-161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44</a:t>
            </a:fld>
            <a:endParaRPr lang="en-CA"/>
          </a:p>
        </p:txBody>
      </p:sp>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
        <p:nvSpPr>
          <p:cNvPr id="6" name="Slide Number Placeholder 5"/>
          <p:cNvSpPr>
            <a:spLocks noGrp="1"/>
          </p:cNvSpPr>
          <p:nvPr>
            <p:ph type="sldNum" sz="quarter" idx="12"/>
          </p:nvPr>
        </p:nvSpPr>
        <p:spPr/>
        <p:txBody>
          <a:bodyPr/>
          <a:lstStyle/>
          <a:p>
            <a:fld id="{EEDFA2F9-C25F-4A63-B46B-7B5C200A39D1}" type="slidenum">
              <a:rPr lang="en-CA" smtClean="0"/>
              <a:t>45</a:t>
            </a:fld>
            <a:endParaRPr lang="en-CA"/>
          </a:p>
        </p:txBody>
      </p:sp>
    </p:spTree>
    <p:extLst>
      <p:ext uri="{BB962C8B-B14F-4D97-AF65-F5344CB8AC3E}">
        <p14:creationId xmlns:p14="http://schemas.microsoft.com/office/powerpoint/2010/main" val="639176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46</a:t>
            </a:fld>
            <a:endParaRPr lang="en-CA"/>
          </a:p>
        </p:txBody>
      </p:sp>
    </p:spTree>
    <p:extLst>
      <p:ext uri="{BB962C8B-B14F-4D97-AF65-F5344CB8AC3E}">
        <p14:creationId xmlns:p14="http://schemas.microsoft.com/office/powerpoint/2010/main" val="198674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EDFA2F9-C25F-4A63-B46B-7B5C200A39D1}" type="slidenum">
              <a:rPr lang="en-CA" smtClean="0"/>
              <a:t>47</a:t>
            </a:fld>
            <a:endParaRPr lang="en-CA"/>
          </a:p>
        </p:txBody>
      </p:sp>
    </p:spTree>
    <p:extLst>
      <p:ext uri="{BB962C8B-B14F-4D97-AF65-F5344CB8AC3E}">
        <p14:creationId xmlns:p14="http://schemas.microsoft.com/office/powerpoint/2010/main" val="11081849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
        <p:nvSpPr>
          <p:cNvPr id="2" name="Slide Number Placeholder 1"/>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9266126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294229"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
        <p:nvSpPr>
          <p:cNvPr id="2" name="Slide Number Placeholder 1"/>
          <p:cNvSpPr>
            <a:spLocks noGrp="1"/>
          </p:cNvSpPr>
          <p:nvPr>
            <p:ph type="sldNum" sz="quarter" idx="12"/>
          </p:nvPr>
        </p:nvSpPr>
        <p:spPr/>
        <p:txBody>
          <a:bodyPr/>
          <a:lstStyle/>
          <a:p>
            <a:fld id="{EEDFA2F9-C25F-4A63-B46B-7B5C200A39D1}" type="slidenum">
              <a:rPr lang="en-CA" smtClean="0"/>
              <a:t>49</a:t>
            </a:fld>
            <a:endParaRPr lang="en-CA"/>
          </a:p>
        </p:txBody>
      </p:sp>
    </p:spTree>
    <p:extLst>
      <p:ext uri="{BB962C8B-B14F-4D97-AF65-F5344CB8AC3E}">
        <p14:creationId xmlns:p14="http://schemas.microsoft.com/office/powerpoint/2010/main" val="131388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92075"/>
            <a:ext cx="10515600" cy="1325563"/>
          </a:xfrm>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8393" y="1145565"/>
                <a:ext cx="10515600" cy="4351338"/>
              </a:xfrm>
            </p:spPr>
            <p:txBody>
              <a:bodyPr>
                <a:noAutofit/>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8393" y="1145565"/>
                <a:ext cx="10515600" cy="4351338"/>
              </a:xfrm>
              <a:blipFill>
                <a:blip r:embed="rId2"/>
                <a:stretch>
                  <a:fillRect l="-1217" t="-2521" b="-212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a:t>
            </a:fld>
            <a:endParaRPr lang="en-CA"/>
          </a:p>
        </p:txBody>
      </p:sp>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670684" cy="1325563"/>
          </a:xfrm>
        </p:spPr>
        <p:txBody>
          <a:bodyPr>
            <a:noAutofit/>
          </a:bodyPr>
          <a:lstStyle/>
          <a:p>
            <a:pPr eaLnBrk="1" hangingPunct="1"/>
            <a:r>
              <a:rPr lang="en-CA" altLang="en-US" sz="4000" dirty="0"/>
              <a:t>Linear density dependence in juvenile (</a:t>
            </a:r>
            <a:r>
              <a:rPr lang="en-CA" altLang="en-US" sz="4000" b="1" dirty="0"/>
              <a:t>pre</a:t>
            </a:r>
            <a:r>
              <a:rPr lang="en-CA" altLang="en-US" sz="4000" dirty="0"/>
              <a:t>-recruit)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
        <p:nvSpPr>
          <p:cNvPr id="5" name="Slide Number Placeholder 4"/>
          <p:cNvSpPr>
            <a:spLocks noGrp="1"/>
          </p:cNvSpPr>
          <p:nvPr>
            <p:ph type="sldNum" sz="quarter" idx="12"/>
          </p:nvPr>
        </p:nvSpPr>
        <p:spPr/>
        <p:txBody>
          <a:bodyPr/>
          <a:lstStyle/>
          <a:p>
            <a:fld id="{EEDFA2F9-C25F-4A63-B46B-7B5C200A39D1}" type="slidenum">
              <a:rPr lang="en-CA" smtClean="0"/>
              <a:t>50</a:t>
            </a:fld>
            <a:endParaRPr lang="en-CA"/>
          </a:p>
        </p:txBody>
      </p:sp>
      <p:sp>
        <p:nvSpPr>
          <p:cNvPr id="6" name="TextBox 5"/>
          <p:cNvSpPr txBox="1"/>
          <p:nvPr/>
        </p:nvSpPr>
        <p:spPr>
          <a:xfrm>
            <a:off x="9292880" y="3466938"/>
            <a:ext cx="2667866" cy="1754326"/>
          </a:xfrm>
          <a:prstGeom prst="rect">
            <a:avLst/>
          </a:prstGeom>
          <a:noFill/>
        </p:spPr>
        <p:txBody>
          <a:bodyPr wrap="square" rtlCol="0">
            <a:spAutoFit/>
          </a:bodyPr>
          <a:lstStyle/>
          <a:p>
            <a:r>
              <a:rPr lang="en-US" dirty="0">
                <a:solidFill>
                  <a:schemeClr val="tx2"/>
                </a:solidFill>
              </a:rPr>
              <a:t>A fundamental assumption of the SRR is that all density-dependent processes are complete before the fish recruit to the fishery </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532"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51</a:t>
            </a:fld>
            <a:endParaRPr lang="en-CA"/>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6" y="5845772"/>
            <a:ext cx="11380494"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
        <p:nvSpPr>
          <p:cNvPr id="2" name="Slide Number Placeholder 1"/>
          <p:cNvSpPr>
            <a:spLocks noGrp="1"/>
          </p:cNvSpPr>
          <p:nvPr>
            <p:ph type="sldNum" sz="quarter" idx="12"/>
          </p:nvPr>
        </p:nvSpPr>
        <p:spPr/>
        <p:txBody>
          <a:bodyPr/>
          <a:lstStyle/>
          <a:p>
            <a:fld id="{EEDFA2F9-C25F-4A63-B46B-7B5C200A39D1}" type="slidenum">
              <a:rPr lang="en-CA" smtClean="0"/>
              <a:t>52</a:t>
            </a:fld>
            <a:endParaRPr lang="en-CA"/>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10284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53</a:t>
            </a:fld>
            <a:endParaRPr lang="en-CA"/>
          </a:p>
        </p:txBody>
      </p:sp>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54</a:t>
            </a:fld>
            <a:endParaRPr lang="en-CA"/>
          </a:p>
        </p:txBody>
      </p:sp>
    </p:spTree>
    <p:extLst>
      <p:ext uri="{BB962C8B-B14F-4D97-AF65-F5344CB8AC3E}">
        <p14:creationId xmlns:p14="http://schemas.microsoft.com/office/powerpoint/2010/main" val="4001791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6" y="6105942"/>
            <a:ext cx="12019005" cy="646331"/>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a:t>Miller, T. J., &amp; Brooks, E. N. (2021). Steepness is a slippery slope. Fish and Fisheries, 22(3), 634–645. </a:t>
            </a:r>
            <a:r>
              <a:rPr lang="en-US" sz="1200" dirty="0">
                <a:hlinkClick r:id="rId4"/>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356846"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356846" cy="287323"/>
              </a:xfrm>
              <a:prstGeom prst="rect">
                <a:avLst/>
              </a:prstGeom>
              <a:blipFill>
                <a:blip r:embed="rId9"/>
                <a:stretch>
                  <a:fillRect l="-5830" t="-8511" r="-3587"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b="0" i="0" dirty="0" smtClean="0"/>
                                <m:t>)</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24679" y="503517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ln</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m:t>
                              </m:r>
                            </m:e>
                            <m:sup>
                              <m:r>
                                <a:rPr lang="en-US" i="1">
                                  <a:latin typeface="Cambria Math" panose="02040503050406030204" pitchFamily="18" charset="0"/>
                                  <a:ea typeface="Cambria Math" panose="02040503050406030204" pitchFamily="18" charset="0"/>
                                </a:rPr>
                                <m:t>5/4</m:t>
                              </m:r>
                            </m:sup>
                          </m:sSup>
                          <m:r>
                            <a:rPr lang="en-US" i="1">
                              <a:latin typeface="Cambria Math" panose="02040503050406030204" pitchFamily="18" charset="0"/>
                              <a:ea typeface="Cambria Math" panose="02040503050406030204" pitchFamily="18" charset="0"/>
                            </a:rPr>
                            <m:t>)</m:t>
                          </m:r>
                          <m:r>
                            <m:rPr>
                              <m:nor/>
                            </m:rPr>
                            <a:rPr lang="en-US" dirty="0"/>
                            <m:t> </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624679" y="5035177"/>
                <a:ext cx="2447356" cy="648126"/>
              </a:xfrm>
              <a:prstGeom prst="rect">
                <a:avLst/>
              </a:prstGeom>
              <a:blipFill>
                <a:blip r:embed="rId11"/>
                <a:stretch>
                  <a:fillRect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
        <p:nvSpPr>
          <p:cNvPr id="4" name="Slide Number Placeholder 3"/>
          <p:cNvSpPr>
            <a:spLocks noGrp="1"/>
          </p:cNvSpPr>
          <p:nvPr>
            <p:ph type="sldNum" sz="quarter" idx="12"/>
          </p:nvPr>
        </p:nvSpPr>
        <p:spPr/>
        <p:txBody>
          <a:bodyPr/>
          <a:lstStyle/>
          <a:p>
            <a:fld id="{EEDFA2F9-C25F-4A63-B46B-7B5C200A39D1}" type="slidenum">
              <a:rPr lang="en-CA" smtClean="0"/>
              <a:t>55</a:t>
            </a:fld>
            <a:endParaRPr lang="en-CA"/>
          </a:p>
        </p:txBody>
      </p:sp>
    </p:spTree>
    <p:extLst>
      <p:ext uri="{BB962C8B-B14F-4D97-AF65-F5344CB8AC3E}">
        <p14:creationId xmlns:p14="http://schemas.microsoft.com/office/powerpoint/2010/main" val="1382073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
        <p:nvSpPr>
          <p:cNvPr id="2" name="Slide Number Placeholder 1"/>
          <p:cNvSpPr>
            <a:spLocks noGrp="1"/>
          </p:cNvSpPr>
          <p:nvPr>
            <p:ph type="sldNum" sz="quarter" idx="12"/>
          </p:nvPr>
        </p:nvSpPr>
        <p:spPr/>
        <p:txBody>
          <a:bodyPr/>
          <a:lstStyle/>
          <a:p>
            <a:fld id="{EEDFA2F9-C25F-4A63-B46B-7B5C200A39D1}" type="slidenum">
              <a:rPr lang="en-CA" smtClean="0"/>
              <a:t>56</a:t>
            </a:fld>
            <a:endParaRPr lang="en-CA"/>
          </a:p>
        </p:txBody>
      </p:sp>
    </p:spTree>
    <p:extLst>
      <p:ext uri="{BB962C8B-B14F-4D97-AF65-F5344CB8AC3E}">
        <p14:creationId xmlns:p14="http://schemas.microsoft.com/office/powerpoint/2010/main" val="265377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57</a:t>
            </a:fld>
            <a:endParaRPr lang="en-CA"/>
          </a:p>
        </p:txBody>
      </p:sp>
    </p:spTree>
    <p:extLst>
      <p:ext uri="{BB962C8B-B14F-4D97-AF65-F5344CB8AC3E}">
        <p14:creationId xmlns:p14="http://schemas.microsoft.com/office/powerpoint/2010/main" val="238810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
        <p:nvSpPr>
          <p:cNvPr id="7" name="Slide Number Placeholder 6"/>
          <p:cNvSpPr>
            <a:spLocks noGrp="1"/>
          </p:cNvSpPr>
          <p:nvPr>
            <p:ph type="sldNum" sz="quarter" idx="12"/>
          </p:nvPr>
        </p:nvSpPr>
        <p:spPr/>
        <p:txBody>
          <a:bodyPr/>
          <a:lstStyle/>
          <a:p>
            <a:fld id="{EEDFA2F9-C25F-4A63-B46B-7B5C200A39D1}" type="slidenum">
              <a:rPr lang="en-CA" smtClean="0"/>
              <a:t>58</a:t>
            </a:fld>
            <a:endParaRPr lang="en-CA"/>
          </a:p>
        </p:txBody>
      </p:sp>
    </p:spTree>
    <p:extLst>
      <p:ext uri="{BB962C8B-B14F-4D97-AF65-F5344CB8AC3E}">
        <p14:creationId xmlns:p14="http://schemas.microsoft.com/office/powerpoint/2010/main" val="1964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59</a:t>
            </a:fld>
            <a:endParaRPr lang="en-CA"/>
          </a:p>
        </p:txBody>
      </p:sp>
    </p:spTree>
    <p:extLst>
      <p:ext uri="{BB962C8B-B14F-4D97-AF65-F5344CB8AC3E}">
        <p14:creationId xmlns:p14="http://schemas.microsoft.com/office/powerpoint/2010/main" val="225769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630382" y="2364620"/>
            <a:ext cx="10875188" cy="3326667"/>
          </a:xfrm>
        </p:spPr>
        <p:txBody>
          <a:bodyPr>
            <a:normAutofit lnSpcReduction="10000"/>
          </a:bodyPr>
          <a:lstStyle/>
          <a:p>
            <a:pPr marL="0" indent="0">
              <a:buNone/>
            </a:pPr>
            <a:r>
              <a:rPr lang="en-US" dirty="0"/>
              <a:t>Five exercises:</a:t>
            </a:r>
          </a:p>
          <a:p>
            <a:pPr marL="514350" indent="-514350">
              <a:buFont typeface="+mj-lt"/>
              <a:buAutoNum type="arabicPeriod"/>
            </a:pPr>
            <a:r>
              <a:rPr lang="en-US" sz="2400" dirty="0"/>
              <a:t>MSY reference points using a Schaefer Surplus Production Model</a:t>
            </a:r>
          </a:p>
          <a:p>
            <a:pPr marL="514350" indent="-514350">
              <a:buFont typeface="+mj-lt"/>
              <a:buAutoNum type="arabicPeriod"/>
            </a:pPr>
            <a:r>
              <a:rPr lang="en-US" sz="2400" dirty="0"/>
              <a:t>Estimating unfished biomass and MSY reference points using an age-structured model with a </a:t>
            </a:r>
            <a:r>
              <a:rPr lang="en-US" sz="2400" dirty="0" err="1"/>
              <a:t>Beverton</a:t>
            </a:r>
            <a:r>
              <a:rPr lang="en-US" sz="2400" dirty="0"/>
              <a:t>-Holt stock-recruit relationship</a:t>
            </a:r>
          </a:p>
          <a:p>
            <a:pPr marL="514350" indent="-514350">
              <a:buFont typeface="+mj-lt"/>
              <a:buAutoNum type="arabicPeriod"/>
            </a:pPr>
            <a:r>
              <a:rPr lang="en-US" sz="2400" dirty="0"/>
              <a:t>Reference points using an age-structured model. Influence of </a:t>
            </a:r>
            <a:r>
              <a:rPr lang="en-US" sz="2400" i="1" dirty="0"/>
              <a:t>h, M</a:t>
            </a:r>
            <a:r>
              <a:rPr lang="en-US" sz="2400" dirty="0"/>
              <a:t>, and selectivity on </a:t>
            </a:r>
            <a:r>
              <a:rPr lang="en-US" sz="2400" i="1" dirty="0"/>
              <a:t>F</a:t>
            </a:r>
            <a:r>
              <a:rPr lang="en-US" sz="2400" baseline="-25000" dirty="0"/>
              <a:t>MSY</a:t>
            </a:r>
            <a:r>
              <a:rPr lang="en-US" sz="2400" dirty="0"/>
              <a:t>, SSB</a:t>
            </a:r>
            <a:r>
              <a:rPr lang="en-US" sz="2400" baseline="-25000" dirty="0"/>
              <a:t>MSY</a:t>
            </a:r>
            <a:r>
              <a:rPr lang="en-US" sz="2400" dirty="0"/>
              <a:t> and SSB</a:t>
            </a:r>
            <a:r>
              <a:rPr lang="en-US" sz="2400" baseline="-25000" dirty="0"/>
              <a:t>0</a:t>
            </a:r>
            <a:r>
              <a:rPr lang="en-US" sz="2400" dirty="0"/>
              <a:t>.</a:t>
            </a:r>
          </a:p>
          <a:p>
            <a:pPr marL="514350" indent="-514350">
              <a:buFont typeface="+mj-lt"/>
              <a:buAutoNum type="arabicPeriod"/>
            </a:pPr>
            <a:r>
              <a:rPr lang="en-US" sz="2400" i="1" dirty="0"/>
              <a:t>F</a:t>
            </a:r>
            <a:r>
              <a:rPr lang="en-US" sz="2400" baseline="-25000" dirty="0"/>
              <a:t>MSY</a:t>
            </a:r>
            <a:r>
              <a:rPr lang="en-US" sz="2400" dirty="0"/>
              <a:t> proxy based on Spawning Potential Ratio (SPR)</a:t>
            </a:r>
          </a:p>
          <a:p>
            <a:pPr marL="514350" indent="-514350">
              <a:buFont typeface="+mj-lt"/>
              <a:buAutoNum type="arabicPeriod"/>
            </a:pPr>
            <a:r>
              <a:rPr lang="en-US" sz="2400" dirty="0"/>
              <a:t>Reference points using an age-structured model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0"/>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2549531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60</a:t>
            </a:fld>
            <a:endParaRPr lang="en-CA"/>
          </a:p>
        </p:txBody>
      </p:sp>
    </p:spTree>
    <p:extLst>
      <p:ext uri="{BB962C8B-B14F-4D97-AF65-F5344CB8AC3E}">
        <p14:creationId xmlns:p14="http://schemas.microsoft.com/office/powerpoint/2010/main" val="203105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
        <p:nvSpPr>
          <p:cNvPr id="4" name="Slide Number Placeholder 3"/>
          <p:cNvSpPr>
            <a:spLocks noGrp="1"/>
          </p:cNvSpPr>
          <p:nvPr>
            <p:ph type="sldNum" sz="quarter" idx="12"/>
          </p:nvPr>
        </p:nvSpPr>
        <p:spPr/>
        <p:txBody>
          <a:bodyPr/>
          <a:lstStyle/>
          <a:p>
            <a:fld id="{EEDFA2F9-C25F-4A63-B46B-7B5C200A39D1}" type="slidenum">
              <a:rPr lang="en-CA" smtClean="0"/>
              <a:t>61</a:t>
            </a:fld>
            <a:endParaRPr lang="en-CA"/>
          </a:p>
        </p:txBody>
      </p:sp>
    </p:spTree>
    <p:extLst>
      <p:ext uri="{BB962C8B-B14F-4D97-AF65-F5344CB8AC3E}">
        <p14:creationId xmlns:p14="http://schemas.microsoft.com/office/powerpoint/2010/main" val="301406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DFA2F9-C25F-4A63-B46B-7B5C200A39D1}" type="slidenum">
              <a:rPr lang="en-CA" smtClean="0"/>
              <a:t>62</a:t>
            </a:fld>
            <a:endParaRPr lang="en-CA"/>
          </a:p>
        </p:txBody>
      </p:sp>
    </p:spTree>
    <p:extLst>
      <p:ext uri="{BB962C8B-B14F-4D97-AF65-F5344CB8AC3E}">
        <p14:creationId xmlns:p14="http://schemas.microsoft.com/office/powerpoint/2010/main" val="325580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63</a:t>
            </a:fld>
            <a:endParaRPr lang="en-CA"/>
          </a:p>
        </p:txBody>
      </p:sp>
    </p:spTree>
    <p:extLst>
      <p:ext uri="{BB962C8B-B14F-4D97-AF65-F5344CB8AC3E}">
        <p14:creationId xmlns:p14="http://schemas.microsoft.com/office/powerpoint/2010/main" val="964971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64</a:t>
            </a:fld>
            <a:endParaRPr lang="en-CA"/>
          </a:p>
        </p:txBody>
      </p:sp>
    </p:spTree>
    <p:extLst>
      <p:ext uri="{BB962C8B-B14F-4D97-AF65-F5344CB8AC3E}">
        <p14:creationId xmlns:p14="http://schemas.microsoft.com/office/powerpoint/2010/main" val="3104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8595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66</a:t>
            </a:fld>
            <a:endParaRPr lang="en-CA"/>
          </a:p>
        </p:txBody>
      </p:sp>
    </p:spTree>
    <p:extLst>
      <p:ext uri="{BB962C8B-B14F-4D97-AF65-F5344CB8AC3E}">
        <p14:creationId xmlns:p14="http://schemas.microsoft.com/office/powerpoint/2010/main" val="4121920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67</a:t>
            </a:fld>
            <a:endParaRPr lang="en-CA"/>
          </a:p>
        </p:txBody>
      </p:sp>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68</a:t>
            </a:fld>
            <a:endParaRPr lang="en-CA"/>
          </a:p>
        </p:txBody>
      </p:sp>
    </p:spTree>
    <p:extLst>
      <p:ext uri="{BB962C8B-B14F-4D97-AF65-F5344CB8AC3E}">
        <p14:creationId xmlns:p14="http://schemas.microsoft.com/office/powerpoint/2010/main" val="424927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
        <p:nvSpPr>
          <p:cNvPr id="4" name="Slide Number Placeholder 3"/>
          <p:cNvSpPr>
            <a:spLocks noGrp="1"/>
          </p:cNvSpPr>
          <p:nvPr>
            <p:ph type="sldNum" sz="quarter" idx="12"/>
          </p:nvPr>
        </p:nvSpPr>
        <p:spPr/>
        <p:txBody>
          <a:bodyPr/>
          <a:lstStyle/>
          <a:p>
            <a:fld id="{EEDFA2F9-C25F-4A63-B46B-7B5C200A39D1}" type="slidenum">
              <a:rPr lang="en-CA" smtClean="0"/>
              <a:t>69</a:t>
            </a:fld>
            <a:endParaRPr lang="en-CA"/>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872836" y="2704056"/>
            <a:ext cx="10875188" cy="3326667"/>
          </a:xfrm>
        </p:spPr>
        <p:txBody>
          <a:bodyPr>
            <a:normAutofit/>
          </a:bodyPr>
          <a:lstStyle/>
          <a:p>
            <a:r>
              <a:rPr lang="en-US" dirty="0"/>
              <a:t>Exercises in </a:t>
            </a:r>
            <a:r>
              <a:rPr lang="en-US" dirty="0" err="1"/>
              <a:t>RMarkdown</a:t>
            </a:r>
            <a:endParaRPr lang="en-US" dirty="0"/>
          </a:p>
          <a:p>
            <a:r>
              <a:rPr lang="en-US" dirty="0"/>
              <a:t>We’ll demo Exercises 1, 2 and 4 today, while Exercise 3 can be completed on your own before the second session (Nov 22)</a:t>
            </a:r>
          </a:p>
          <a:p>
            <a:r>
              <a:rPr lang="en-US" dirty="0"/>
              <a:t>We will provide you with the html files today so you can follow along and we’ll provide the code after the session</a:t>
            </a:r>
          </a:p>
          <a:p>
            <a:r>
              <a:rPr lang="en-US" dirty="0"/>
              <a:t>Next week we’ll go through Exercise 5 (reference points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491"/>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3113885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70</a:t>
            </a:fld>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71</a:t>
            </a:fld>
            <a:endParaRPr lang="en-CA"/>
          </a:p>
        </p:txBody>
      </p:sp>
    </p:spTree>
    <p:extLst>
      <p:ext uri="{BB962C8B-B14F-4D97-AF65-F5344CB8AC3E}">
        <p14:creationId xmlns:p14="http://schemas.microsoft.com/office/powerpoint/2010/main" val="192549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
        <p:nvSpPr>
          <p:cNvPr id="5" name="Slide Number Placeholder 4"/>
          <p:cNvSpPr>
            <a:spLocks noGrp="1"/>
          </p:cNvSpPr>
          <p:nvPr>
            <p:ph type="sldNum" sz="quarter" idx="12"/>
          </p:nvPr>
        </p:nvSpPr>
        <p:spPr/>
        <p:txBody>
          <a:bodyPr/>
          <a:lstStyle/>
          <a:p>
            <a:fld id="{EEDFA2F9-C25F-4A63-B46B-7B5C200A39D1}" type="slidenum">
              <a:rPr lang="en-CA" smtClean="0"/>
              <a:t>72</a:t>
            </a:fld>
            <a:endParaRPr lang="en-CA"/>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2" y="6338471"/>
            <a:ext cx="11134887"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
        <p:nvSpPr>
          <p:cNvPr id="7" name="Slide Number Placeholder 6"/>
          <p:cNvSpPr>
            <a:spLocks noGrp="1"/>
          </p:cNvSpPr>
          <p:nvPr>
            <p:ph type="sldNum" sz="quarter" idx="12"/>
          </p:nvPr>
        </p:nvSpPr>
        <p:spPr/>
        <p:txBody>
          <a:bodyPr/>
          <a:lstStyle/>
          <a:p>
            <a:fld id="{EEDFA2F9-C25F-4A63-B46B-7B5C200A39D1}" type="slidenum">
              <a:rPr lang="en-CA" smtClean="0"/>
              <a:t>73</a:t>
            </a:fld>
            <a:endParaRPr lang="en-CA"/>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74</a:t>
            </a:fld>
            <a:endParaRPr lang="en-CA"/>
          </a:p>
        </p:txBody>
      </p: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
        <p:nvSpPr>
          <p:cNvPr id="4" name="Slide Number Placeholder 3"/>
          <p:cNvSpPr>
            <a:spLocks noGrp="1"/>
          </p:cNvSpPr>
          <p:nvPr>
            <p:ph type="sldNum" sz="quarter" idx="12"/>
          </p:nvPr>
        </p:nvSpPr>
        <p:spPr/>
        <p:txBody>
          <a:bodyPr/>
          <a:lstStyle/>
          <a:p>
            <a:fld id="{EEDFA2F9-C25F-4A63-B46B-7B5C200A39D1}" type="slidenum">
              <a:rPr lang="en-CA" smtClean="0"/>
              <a:t>75</a:t>
            </a:fld>
            <a:endParaRPr lang="en-CA"/>
          </a:p>
        </p:txBody>
      </p:sp>
    </p:spTree>
    <p:extLst>
      <p:ext uri="{BB962C8B-B14F-4D97-AF65-F5344CB8AC3E}">
        <p14:creationId xmlns:p14="http://schemas.microsoft.com/office/powerpoint/2010/main" val="3397934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76</a:t>
            </a:fld>
            <a:endParaRPr lang="en-CA"/>
          </a:p>
        </p:txBody>
      </p: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77</a:t>
            </a:fld>
            <a:endParaRPr lang="en-CA"/>
          </a:p>
        </p:txBody>
      </p:sp>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78</a:t>
            </a:fld>
            <a:endParaRPr lang="en-CA"/>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changes with changes in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
        <p:nvSpPr>
          <p:cNvPr id="5" name="Slide Number Placeholder 4"/>
          <p:cNvSpPr>
            <a:spLocks noGrp="1"/>
          </p:cNvSpPr>
          <p:nvPr>
            <p:ph type="sldNum" sz="quarter" idx="12"/>
          </p:nvPr>
        </p:nvSpPr>
        <p:spPr/>
        <p:txBody>
          <a:bodyPr/>
          <a:lstStyle/>
          <a:p>
            <a:fld id="{EEDFA2F9-C25F-4A63-B46B-7B5C200A39D1}" type="slidenum">
              <a:rPr lang="en-CA" smtClean="0"/>
              <a:t>79</a:t>
            </a:fld>
            <a:endParaRPr lang="en-CA"/>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8</a:t>
            </a:fld>
            <a:endParaRPr lang="en-CA"/>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80</a:t>
            </a:fld>
            <a:endParaRPr lang="en-CA"/>
          </a:p>
        </p:txBody>
      </p:sp>
    </p:spTree>
    <p:extLst>
      <p:ext uri="{BB962C8B-B14F-4D97-AF65-F5344CB8AC3E}">
        <p14:creationId xmlns:p14="http://schemas.microsoft.com/office/powerpoint/2010/main" val="1018700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81</a:t>
            </a:fld>
            <a:endParaRPr lang="en-CA"/>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and Recruitment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82</a:t>
            </a:fld>
            <a:endParaRPr lang="en-CA"/>
          </a:p>
        </p:txBody>
      </p:sp>
    </p:spTree>
    <p:extLst>
      <p:ext uri="{BB962C8B-B14F-4D97-AF65-F5344CB8AC3E}">
        <p14:creationId xmlns:p14="http://schemas.microsoft.com/office/powerpoint/2010/main" val="2328984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
        <p:nvSpPr>
          <p:cNvPr id="4" name="Slide Number Placeholder 3"/>
          <p:cNvSpPr>
            <a:spLocks noGrp="1"/>
          </p:cNvSpPr>
          <p:nvPr>
            <p:ph type="sldNum" sz="quarter" idx="12"/>
          </p:nvPr>
        </p:nvSpPr>
        <p:spPr/>
        <p:txBody>
          <a:bodyPr/>
          <a:lstStyle/>
          <a:p>
            <a:fld id="{EEDFA2F9-C25F-4A63-B46B-7B5C200A39D1}" type="slidenum">
              <a:rPr lang="en-CA" smtClean="0"/>
              <a:t>83</a:t>
            </a:fld>
            <a:endParaRPr lang="en-CA"/>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84</a:t>
            </a:fld>
            <a:endParaRPr lang="en-CA"/>
          </a:p>
        </p:txBody>
      </p:sp>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85</a:t>
            </a:fld>
            <a:endParaRPr lang="en-CA"/>
          </a:p>
        </p:txBody>
      </p:sp>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
        <p:nvSpPr>
          <p:cNvPr id="4" name="Slide Number Placeholder 3"/>
          <p:cNvSpPr>
            <a:spLocks noGrp="1"/>
          </p:cNvSpPr>
          <p:nvPr>
            <p:ph type="sldNum" sz="quarter" idx="12"/>
          </p:nvPr>
        </p:nvSpPr>
        <p:spPr/>
        <p:txBody>
          <a:bodyPr/>
          <a:lstStyle/>
          <a:p>
            <a:fld id="{EEDFA2F9-C25F-4A63-B46B-7B5C200A39D1}" type="slidenum">
              <a:rPr lang="en-CA" smtClean="0"/>
              <a:t>86</a:t>
            </a:fld>
            <a:endParaRPr lang="en-CA"/>
          </a:p>
        </p:txBody>
      </p:sp>
    </p:spTree>
    <p:extLst>
      <p:ext uri="{BB962C8B-B14F-4D97-AF65-F5344CB8AC3E}">
        <p14:creationId xmlns:p14="http://schemas.microsoft.com/office/powerpoint/2010/main" val="323275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
        <p:nvSpPr>
          <p:cNvPr id="8" name="Slide Number Placeholder 7"/>
          <p:cNvSpPr>
            <a:spLocks noGrp="1"/>
          </p:cNvSpPr>
          <p:nvPr>
            <p:ph type="sldNum" sz="quarter" idx="12"/>
          </p:nvPr>
        </p:nvSpPr>
        <p:spPr/>
        <p:txBody>
          <a:bodyPr/>
          <a:lstStyle/>
          <a:p>
            <a:fld id="{EEDFA2F9-C25F-4A63-B46B-7B5C200A39D1}" type="slidenum">
              <a:rPr lang="en-CA" smtClean="0"/>
              <a:t>87</a:t>
            </a:fld>
            <a:endParaRPr lang="en-CA"/>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unfished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
        <p:nvSpPr>
          <p:cNvPr id="4" name="Slide Number Placeholder 3"/>
          <p:cNvSpPr>
            <a:spLocks noGrp="1"/>
          </p:cNvSpPr>
          <p:nvPr>
            <p:ph type="sldNum" sz="quarter" idx="12"/>
          </p:nvPr>
        </p:nvSpPr>
        <p:spPr/>
        <p:txBody>
          <a:bodyPr/>
          <a:lstStyle/>
          <a:p>
            <a:fld id="{EEDFA2F9-C25F-4A63-B46B-7B5C200A39D1}" type="slidenum">
              <a:rPr lang="en-CA" smtClean="0"/>
              <a:t>88</a:t>
            </a:fld>
            <a:endParaRPr lang="en-CA"/>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89</a:t>
            </a:fld>
            <a:endParaRPr lang="en-CA"/>
          </a:p>
        </p:txBody>
      </p:sp>
    </p:spTree>
    <p:extLst>
      <p:ext uri="{BB962C8B-B14F-4D97-AF65-F5344CB8AC3E}">
        <p14:creationId xmlns:p14="http://schemas.microsoft.com/office/powerpoint/2010/main" val="30868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a:t>
            </a:fld>
            <a:endParaRPr lang="en-CA"/>
          </a:p>
        </p:txBody>
      </p:sp>
    </p:spTree>
    <p:extLst>
      <p:ext uri="{BB962C8B-B14F-4D97-AF65-F5344CB8AC3E}">
        <p14:creationId xmlns:p14="http://schemas.microsoft.com/office/powerpoint/2010/main" val="3644529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90</a:t>
            </a:fld>
            <a:endParaRPr lang="en-CA"/>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91</a:t>
            </a:fld>
            <a:endParaRPr lang="en-CA"/>
          </a:p>
        </p:txBody>
      </p:sp>
    </p:spTree>
    <p:extLst>
      <p:ext uri="{BB962C8B-B14F-4D97-AF65-F5344CB8AC3E}">
        <p14:creationId xmlns:p14="http://schemas.microsoft.com/office/powerpoint/2010/main" val="399412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92</a:t>
            </a:fld>
            <a:endParaRPr lang="en-CA"/>
          </a:p>
        </p:txBody>
      </p:sp>
    </p:spTree>
    <p:extLst>
      <p:ext uri="{BB962C8B-B14F-4D97-AF65-F5344CB8AC3E}">
        <p14:creationId xmlns:p14="http://schemas.microsoft.com/office/powerpoint/2010/main" val="2634410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93</a:t>
            </a:fld>
            <a:endParaRPr lang="en-CA"/>
          </a:p>
        </p:txBody>
      </p:sp>
    </p:spTree>
    <p:extLst>
      <p:ext uri="{BB962C8B-B14F-4D97-AF65-F5344CB8AC3E}">
        <p14:creationId xmlns:p14="http://schemas.microsoft.com/office/powerpoint/2010/main" val="2371323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94</a:t>
            </a:fld>
            <a:endParaRPr lang="en-CA"/>
          </a:p>
        </p:txBody>
      </p:sp>
    </p:spTree>
    <p:extLst>
      <p:ext uri="{BB962C8B-B14F-4D97-AF65-F5344CB8AC3E}">
        <p14:creationId xmlns:p14="http://schemas.microsoft.com/office/powerpoint/2010/main" val="37334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95</a:t>
            </a:fld>
            <a:endParaRPr lang="en-CA"/>
          </a:p>
        </p:txBody>
      </p:sp>
    </p:spTree>
    <p:extLst>
      <p:ext uri="{BB962C8B-B14F-4D97-AF65-F5344CB8AC3E}">
        <p14:creationId xmlns:p14="http://schemas.microsoft.com/office/powerpoint/2010/main" val="29943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96</a:t>
            </a:fld>
            <a:endParaRPr lang="en-CA"/>
          </a:p>
        </p:txBody>
      </p:sp>
    </p:spTree>
    <p:extLst>
      <p:ext uri="{BB962C8B-B14F-4D97-AF65-F5344CB8AC3E}">
        <p14:creationId xmlns:p14="http://schemas.microsoft.com/office/powerpoint/2010/main" val="1304548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97</a:t>
            </a:fld>
            <a:endParaRPr lang="en-CA"/>
          </a:p>
        </p:txBody>
      </p:sp>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98</a:t>
            </a:fld>
            <a:endParaRPr lang="en-CA"/>
          </a:p>
        </p:txBody>
      </p:sp>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
        <p:nvSpPr>
          <p:cNvPr id="2" name="Slide Number Placeholder 1"/>
          <p:cNvSpPr>
            <a:spLocks noGrp="1"/>
          </p:cNvSpPr>
          <p:nvPr>
            <p:ph type="sldNum" sz="quarter" idx="12"/>
          </p:nvPr>
        </p:nvSpPr>
        <p:spPr/>
        <p:txBody>
          <a:bodyPr/>
          <a:lstStyle/>
          <a:p>
            <a:fld id="{EEDFA2F9-C25F-4A63-B46B-7B5C200A39D1}" type="slidenum">
              <a:rPr lang="en-CA" smtClean="0"/>
              <a:t>99</a:t>
            </a:fld>
            <a:endParaRPr lang="en-CA"/>
          </a:p>
        </p:txBody>
      </p:sp>
    </p:spTree>
    <p:extLst>
      <p:ext uri="{BB962C8B-B14F-4D97-AF65-F5344CB8AC3E}">
        <p14:creationId xmlns:p14="http://schemas.microsoft.com/office/powerpoint/2010/main" val="72256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20015</TotalTime>
  <Words>9170</Words>
  <Application>Microsoft Office PowerPoint</Application>
  <PresentationFormat>Widescreen</PresentationFormat>
  <Paragraphs>883</Paragraphs>
  <Slides>105</Slides>
  <Notes>10</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5"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Outline – Day 1</vt:lpstr>
      <vt:lpstr>Exercises</vt:lpstr>
      <vt:lpstr>Exercises</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(pre-recruit)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424</cp:revision>
  <dcterms:created xsi:type="dcterms:W3CDTF">2021-10-28T18:18:48Z</dcterms:created>
  <dcterms:modified xsi:type="dcterms:W3CDTF">2022-11-15T15:04:18Z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